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68" r:id="rId16"/>
    <p:sldId id="274" r:id="rId17"/>
    <p:sldId id="275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52" autoAdjust="0"/>
  </p:normalViewPr>
  <p:slideViewPr>
    <p:cSldViewPr>
      <p:cViewPr>
        <p:scale>
          <a:sx n="54" d="100"/>
          <a:sy n="54" d="100"/>
        </p:scale>
        <p:origin x="-127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499F-39F4-4B84-94E9-8F036515F614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2A2B-B25D-403A-9927-F7037BE45D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42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Friend of mine</a:t>
            </a:r>
            <a:r>
              <a:rPr lang="en-AU" baseline="0" dirty="0"/>
              <a:t> at a party was showing me his home made fireworks. Dangerous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66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His</a:t>
            </a:r>
            <a:r>
              <a:rPr lang="en-AU" baseline="0" dirty="0"/>
              <a:t> design was quite simple:</a:t>
            </a:r>
          </a:p>
          <a:p>
            <a:r>
              <a:rPr lang="en-AU" baseline="0" dirty="0" err="1"/>
              <a:t>Pvc</a:t>
            </a:r>
            <a:r>
              <a:rPr lang="en-AU" baseline="0" dirty="0"/>
              <a:t> pipe with dirt packed in one end to make a </a:t>
            </a:r>
            <a:r>
              <a:rPr lang="en-AU" baseline="0" dirty="0" err="1"/>
              <a:t>stoppper</a:t>
            </a:r>
            <a:endParaRPr lang="en-AU" baseline="0" dirty="0"/>
          </a:p>
          <a:p>
            <a:r>
              <a:rPr lang="en-AU" baseline="0" dirty="0"/>
              <a:t>Fill it with the rocket fuel and drill the inside out</a:t>
            </a:r>
          </a:p>
          <a:p>
            <a:r>
              <a:rPr lang="en-AU" baseline="0" dirty="0"/>
              <a:t>Sticky tape a stick to it to make a stabiliser/something to stick it into the ground (think of how an arrow flies)</a:t>
            </a:r>
          </a:p>
          <a:p>
            <a:r>
              <a:rPr lang="en-AU" baseline="0" dirty="0"/>
              <a:t>Wrap a sparkler around the stick and stick it inside the drilled out as a fuse</a:t>
            </a:r>
          </a:p>
          <a:p>
            <a:r>
              <a:rPr lang="en-AU" baseline="0" dirty="0"/>
              <a:t>Light</a:t>
            </a:r>
          </a:p>
          <a:p>
            <a:r>
              <a:rPr lang="en-AU" baseline="0" dirty="0"/>
              <a:t>Run</a:t>
            </a:r>
          </a:p>
          <a:p>
            <a:r>
              <a:rPr lang="en-AU" baseline="0" dirty="0"/>
              <a:t>Watch the fireworks.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00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00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FIRST,</a:t>
            </a:r>
            <a:r>
              <a:rPr lang="en-AU" baseline="0" dirty="0"/>
              <a:t> ASK THE QUESTION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09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65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Green is reactant </a:t>
            </a:r>
            <a:r>
              <a:rPr lang="en-AU" baseline="0" dirty="0"/>
              <a:t>A molecules</a:t>
            </a:r>
          </a:p>
          <a:p>
            <a:r>
              <a:rPr lang="en-AU" baseline="0" dirty="0"/>
              <a:t>Grey is reactant B molecules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64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Safety is no joke. One time the rocket fuel</a:t>
            </a:r>
            <a:r>
              <a:rPr lang="en-AU" baseline="0" dirty="0"/>
              <a:t> did explode in the kitchen pot it was cooked in and it shot a fireball into the air that hit the roof outside.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C2A2B-B25D-403A-9927-F7037BE45D0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7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464E5DE-7B40-4820-A156-9F4040245B99}" type="datetimeFigureOut">
              <a:rPr lang="en-AU" smtClean="0"/>
              <a:t>16/06/2017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39F917-43BF-414F-ADC9-68CABCED139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Rates of Reactions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Surface Area</a:t>
            </a:r>
          </a:p>
        </p:txBody>
      </p:sp>
    </p:spTree>
    <p:extLst>
      <p:ext uri="{BB962C8B-B14F-4D97-AF65-F5344CB8AC3E}">
        <p14:creationId xmlns:p14="http://schemas.microsoft.com/office/powerpoint/2010/main" val="378045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the rocket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Even though the perfect mix could be calculated, the actual mix was higher in one reactant so that there was always enough contact between the reactions to get a good explosion. </a:t>
            </a:r>
          </a:p>
          <a:p>
            <a:pPr lvl="1"/>
            <a:r>
              <a:rPr lang="en-AU" dirty="0"/>
              <a:t>Left over is wasted at the cost of a fast burn.</a:t>
            </a:r>
          </a:p>
          <a:p>
            <a:r>
              <a:rPr lang="en-AU" dirty="0"/>
              <a:t>Did the reactions with the timer get faster or slower if you gave the flask a stir before putting it down?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70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Cooking our rocket propellant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Mixing the ingredients together in powder form gets you only so far.</a:t>
            </a:r>
          </a:p>
          <a:p>
            <a:r>
              <a:rPr lang="en-AU" dirty="0"/>
              <a:t>Molecules of reactants in tiny powder crystals needed a better surface area to burn fast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66385"/>
              </p:ext>
            </p:extLst>
          </p:nvPr>
        </p:nvGraphicFramePr>
        <p:xfrm>
          <a:off x="683568" y="4869160"/>
          <a:ext cx="15121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20892"/>
              </p:ext>
            </p:extLst>
          </p:nvPr>
        </p:nvGraphicFramePr>
        <p:xfrm>
          <a:off x="2195736" y="4869160"/>
          <a:ext cx="15121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38806"/>
              </p:ext>
            </p:extLst>
          </p:nvPr>
        </p:nvGraphicFramePr>
        <p:xfrm>
          <a:off x="2195736" y="3385800"/>
          <a:ext cx="15121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4263"/>
              </p:ext>
            </p:extLst>
          </p:nvPr>
        </p:nvGraphicFramePr>
        <p:xfrm>
          <a:off x="683568" y="3385800"/>
          <a:ext cx="15121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995936" y="4234904"/>
            <a:ext cx="144016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COOK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39165"/>
              </p:ext>
            </p:extLst>
          </p:nvPr>
        </p:nvGraphicFramePr>
        <p:xfrm>
          <a:off x="5580112" y="3429000"/>
          <a:ext cx="31920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90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3800" dirty="0"/>
              <a:t>SAFETY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57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might be the issue with trying to ‘cook’ our rocket propellant?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8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oneywellsafety.com/assets/0/324/774/777/6379b85d-ceac-452a-9d5f-9f251afe0ed6.jpg?n=9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247356"/>
            <a:ext cx="2283362" cy="261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liotts.net/content/images/thumbs/0000248_the-original-big-red-welding-glov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2705"/>
            <a:ext cx="2223170" cy="22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Safety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You’re cooking explosive material</a:t>
            </a:r>
          </a:p>
          <a:p>
            <a:r>
              <a:rPr lang="en-AU" dirty="0"/>
              <a:t>If it gets too hot, molecules will have passed the required activation energy. </a:t>
            </a:r>
          </a:p>
          <a:p>
            <a:r>
              <a:rPr lang="en-AU" dirty="0"/>
              <a:t>Literally could explode in your face.</a:t>
            </a:r>
          </a:p>
          <a:p>
            <a:endParaRPr lang="en-AU" dirty="0"/>
          </a:p>
          <a:p>
            <a:r>
              <a:rPr lang="en-AU" dirty="0"/>
              <a:t>We cooked it outside with a full glass face mask on an electric cooker with welding gloves. </a:t>
            </a:r>
          </a:p>
        </p:txBody>
      </p:sp>
    </p:spTree>
    <p:extLst>
      <p:ext uri="{BB962C8B-B14F-4D97-AF65-F5344CB8AC3E}">
        <p14:creationId xmlns:p14="http://schemas.microsoft.com/office/powerpoint/2010/main" val="33703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Rocket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616624" cy="42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Rocket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Different mixtures were cooked and casted into the same length ‘sausage’.</a:t>
            </a:r>
          </a:p>
          <a:p>
            <a:r>
              <a:rPr lang="en-AU" dirty="0"/>
              <a:t>They were then timed to see how long it took to burn the stick end to end.</a:t>
            </a:r>
          </a:p>
          <a:p>
            <a:r>
              <a:rPr lang="en-AU" dirty="0"/>
              <a:t>Does this process sound familiar?</a:t>
            </a:r>
          </a:p>
        </p:txBody>
      </p:sp>
    </p:spTree>
    <p:extLst>
      <p:ext uri="{BB962C8B-B14F-4D97-AF65-F5344CB8AC3E}">
        <p14:creationId xmlns:p14="http://schemas.microsoft.com/office/powerpoint/2010/main" val="2734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Burn Test Video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Show Video 1</a:t>
            </a:r>
          </a:p>
        </p:txBody>
      </p:sp>
    </p:spTree>
    <p:extLst>
      <p:ext uri="{BB962C8B-B14F-4D97-AF65-F5344CB8AC3E}">
        <p14:creationId xmlns:p14="http://schemas.microsoft.com/office/powerpoint/2010/main" val="26044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improvements would you make?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cooked mixture was poured into a cylindrical cast like the first rocket. </a:t>
            </a:r>
          </a:p>
          <a:p>
            <a:r>
              <a:rPr lang="en-AU" dirty="0"/>
              <a:t>What else could you do to make that mixture burn faster? </a:t>
            </a:r>
          </a:p>
          <a:p>
            <a:r>
              <a:rPr lang="en-AU" dirty="0"/>
              <a:t>Remember, rockets are </a:t>
            </a:r>
            <a:br>
              <a:rPr lang="en-AU" dirty="0"/>
            </a:br>
            <a:r>
              <a:rPr lang="en-AU" dirty="0"/>
              <a:t>basically a directed explosion.</a:t>
            </a:r>
          </a:p>
          <a:p>
            <a:r>
              <a:rPr lang="en-AU" dirty="0"/>
              <a:t>2</a:t>
            </a:r>
            <a:r>
              <a:rPr lang="en-AU" dirty="0" smtClean="0"/>
              <a:t> </a:t>
            </a:r>
            <a:r>
              <a:rPr lang="en-AU" dirty="0"/>
              <a:t>minutes - discuss!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56104" y="2996952"/>
            <a:ext cx="1224108" cy="3672408"/>
            <a:chOff x="5256104" y="2996952"/>
            <a:chExt cx="1224108" cy="3672408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5005727" y="5622070"/>
              <a:ext cx="1724831" cy="369747"/>
              <a:chOff x="2397012" y="4288390"/>
              <a:chExt cx="5939612" cy="144016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97012" y="4288390"/>
                <a:ext cx="576064" cy="144016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969008" y="4293450"/>
                <a:ext cx="5367616" cy="14315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5508104" y="2996952"/>
              <a:ext cx="720080" cy="648072"/>
            </a:xfrm>
            <a:prstGeom prst="triangl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08104" y="3645024"/>
              <a:ext cx="720080" cy="302433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Parallelogram 8"/>
            <p:cNvSpPr/>
            <p:nvPr/>
          </p:nvSpPr>
          <p:spPr>
            <a:xfrm rot="5400000">
              <a:off x="5814138" y="6003285"/>
              <a:ext cx="1080120" cy="252028"/>
            </a:xfrm>
            <a:prstGeom prst="parallelogram">
              <a:avLst>
                <a:gd name="adj" fmla="val 5019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Parallelogram 10"/>
            <p:cNvSpPr/>
            <p:nvPr/>
          </p:nvSpPr>
          <p:spPr>
            <a:xfrm rot="16200000" flipV="1">
              <a:off x="4842044" y="6003300"/>
              <a:ext cx="1080120" cy="252000"/>
            </a:xfrm>
            <a:prstGeom prst="parallelogram">
              <a:avLst>
                <a:gd name="adj" fmla="val 5019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5868144" y="4944527"/>
            <a:ext cx="1368152" cy="86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6296" y="47598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Rocket Fuel</a:t>
            </a:r>
          </a:p>
        </p:txBody>
      </p:sp>
    </p:spTree>
    <p:extLst>
      <p:ext uri="{BB962C8B-B14F-4D97-AF65-F5344CB8AC3E}">
        <p14:creationId xmlns:p14="http://schemas.microsoft.com/office/powerpoint/2010/main" val="5774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Draw The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62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Rocket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 descr="C:\Users\Tams\Downloads\IMG_2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76664" cy="44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3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drilled out our rocket fuel so it looks like a circle. Other patterns are available for different purposes.</a:t>
            </a:r>
          </a:p>
          <a:p>
            <a:r>
              <a:rPr lang="en-AU" dirty="0"/>
              <a:t>Remember, as the fire burns, different amounts of the fuel are exposed to the flame.</a:t>
            </a:r>
          </a:p>
        </p:txBody>
      </p:sp>
      <p:pic>
        <p:nvPicPr>
          <p:cNvPr id="6146" name="Picture 2" descr="http://i.imgur.com/YaYjV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2577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Pressure/Temperature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Adding a nozzle to the end of the chamber limits the flow of gas</a:t>
            </a:r>
          </a:p>
          <a:p>
            <a:r>
              <a:rPr lang="en-AU" dirty="0"/>
              <a:t>This increases pressure</a:t>
            </a:r>
          </a:p>
          <a:p>
            <a:r>
              <a:rPr lang="en-AU" dirty="0"/>
              <a:t>Increased pressure means increased number of collisions (similar to increasing temperature)</a:t>
            </a:r>
          </a:p>
          <a:p>
            <a:r>
              <a:rPr lang="en-AU" dirty="0"/>
              <a:t>Supersonic air comes out the other side of the nozzle and expands, forcing the rocket up.</a:t>
            </a:r>
          </a:p>
        </p:txBody>
      </p:sp>
    </p:spTree>
    <p:extLst>
      <p:ext uri="{BB962C8B-B14F-4D97-AF65-F5344CB8AC3E}">
        <p14:creationId xmlns:p14="http://schemas.microsoft.com/office/powerpoint/2010/main" val="17027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Image result for rocket nozz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1"/>
          <a:stretch/>
        </p:blipFill>
        <p:spPr bwMode="auto">
          <a:xfrm>
            <a:off x="789821" y="908720"/>
            <a:ext cx="756435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56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4A5B5-DE94-4937-89A3-AD6F2428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end result?</a:t>
            </a:r>
          </a:p>
        </p:txBody>
      </p:sp>
      <p:pic>
        <p:nvPicPr>
          <p:cNvPr id="4" name="far camera compressed">
            <a:hlinkClick r:id="" action="ppaction://media"/>
            <a:extLst>
              <a:ext uri="{FF2B5EF4-FFF2-40B4-BE49-F238E27FC236}">
                <a16:creationId xmlns:a16="http://schemas.microsoft.com/office/drawing/2014/main" xmlns="" id="{368436BB-A036-43F7-8F77-C92F33264B3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108" y="1600200"/>
            <a:ext cx="7009784" cy="5257800"/>
          </a:xfrm>
        </p:spPr>
      </p:pic>
    </p:spTree>
    <p:extLst>
      <p:ext uri="{BB962C8B-B14F-4D97-AF65-F5344CB8AC3E}">
        <p14:creationId xmlns:p14="http://schemas.microsoft.com/office/powerpoint/2010/main" val="28094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4A5B5-DE94-4937-89A3-AD6F2428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end result?</a:t>
            </a:r>
          </a:p>
        </p:txBody>
      </p:sp>
      <p:pic>
        <p:nvPicPr>
          <p:cNvPr id="3" name="onboard compressed">
            <a:hlinkClick r:id="" action="ppaction://media"/>
            <a:extLst>
              <a:ext uri="{FF2B5EF4-FFF2-40B4-BE49-F238E27FC236}">
                <a16:creationId xmlns:a16="http://schemas.microsoft.com/office/drawing/2014/main" xmlns="" id="{2D28BA5C-496C-46ED-A2FA-CAED1A7B42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097" y="1490981"/>
            <a:ext cx="8071806" cy="538120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C0DEDD-B5E1-4A7C-BD9F-98D6F0582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34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447A7-6BDD-4108-8C36-AD58FD83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2D5C9-806F-4B6A-95EF-255AFB64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Two materials will react faster with each other when there is more contact between the substances.</a:t>
            </a:r>
          </a:p>
          <a:p>
            <a:pPr lvl="1"/>
            <a:r>
              <a:rPr lang="en-AU" dirty="0"/>
              <a:t>They have more ‘opportunity’ to react. They just need the energy to get started. </a:t>
            </a:r>
          </a:p>
          <a:p>
            <a:pPr lvl="1"/>
            <a:r>
              <a:rPr lang="en-AU" dirty="0"/>
              <a:t>Think of the crystals in the rocket fuel as an excellent surface area contact</a:t>
            </a:r>
          </a:p>
          <a:p>
            <a:pPr lvl="1"/>
            <a:r>
              <a:rPr lang="en-AU" dirty="0"/>
              <a:t>Think of rust on a block of iron which exists only on the outside where it has contact with oxygen.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97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long time ago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291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Amateur Rocketry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403648" y="2692350"/>
            <a:ext cx="597666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483768" y="3232410"/>
            <a:ext cx="489654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1835696" y="4132510"/>
            <a:ext cx="11521280" cy="23259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c 6"/>
          <p:cNvSpPr/>
          <p:nvPr/>
        </p:nvSpPr>
        <p:spPr>
          <a:xfrm>
            <a:off x="2986633" y="3328986"/>
            <a:ext cx="6336704" cy="1396158"/>
          </a:xfrm>
          <a:prstGeom prst="arc">
            <a:avLst>
              <a:gd name="adj1" fmla="val 11659532"/>
              <a:gd name="adj2" fmla="val 279458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Explosion 1 7"/>
          <p:cNvSpPr/>
          <p:nvPr/>
        </p:nvSpPr>
        <p:spPr>
          <a:xfrm>
            <a:off x="8028384" y="3328986"/>
            <a:ext cx="360040" cy="36004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483768" y="3232410"/>
            <a:ext cx="488873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403648" y="2692350"/>
            <a:ext cx="576064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994460" y="2697056"/>
            <a:ext cx="5367616" cy="14315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627784" y="2692350"/>
            <a:ext cx="648072" cy="1672754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724128" y="2692350"/>
            <a:ext cx="648072" cy="1672754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8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13" grpId="0" animBg="1"/>
      <p:bldP spid="14" grpId="0" animBg="1"/>
      <p:bldP spid="1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But what was in the rocket fuel?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Surprisingly easy to make</a:t>
            </a:r>
          </a:p>
          <a:p>
            <a:r>
              <a:rPr lang="en-AU" dirty="0"/>
              <a:t>Very dangerous to make</a:t>
            </a:r>
          </a:p>
          <a:p>
            <a:r>
              <a:rPr lang="en-AU" dirty="0"/>
              <a:t>Stay with chemistry until year 12 and maybe you too can work it out </a:t>
            </a:r>
            <a:r>
              <a:rPr lang="en-AU" dirty="0">
                <a:sym typeface="Wingdings" panose="05000000000000000000" pitchFamily="2" charset="2"/>
              </a:rPr>
              <a:t>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47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rocket was impressive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Easy to construct</a:t>
            </a:r>
          </a:p>
          <a:p>
            <a:r>
              <a:rPr lang="en-AU" dirty="0"/>
              <a:t>Ingredients readily available </a:t>
            </a:r>
          </a:p>
          <a:p>
            <a:r>
              <a:rPr lang="en-AU" dirty="0"/>
              <a:t>Flew about 80m high</a:t>
            </a:r>
          </a:p>
          <a:p>
            <a:r>
              <a:rPr lang="en-AU" dirty="0"/>
              <a:t>Could still be better</a:t>
            </a:r>
          </a:p>
          <a:p>
            <a:pPr lvl="1"/>
            <a:r>
              <a:rPr lang="en-AU" dirty="0"/>
              <a:t>Fuel was still burning when the rocket hit the ground.</a:t>
            </a:r>
          </a:p>
        </p:txBody>
      </p:sp>
    </p:spTree>
    <p:extLst>
      <p:ext uri="{BB962C8B-B14F-4D97-AF65-F5344CB8AC3E}">
        <p14:creationId xmlns:p14="http://schemas.microsoft.com/office/powerpoint/2010/main" val="21106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first attempt to improve the rocket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Did we want a faster or slower rate of reaction?</a:t>
            </a:r>
          </a:p>
          <a:p>
            <a:pPr lvl="1"/>
            <a:r>
              <a:rPr lang="en-AU" dirty="0"/>
              <a:t>Faster, we wanted the burn to complete faster so there was more force to accelerate with on the way up.</a:t>
            </a:r>
          </a:p>
          <a:p>
            <a:r>
              <a:rPr lang="en-AU" dirty="0"/>
              <a:t>We focussed firstly on the mixture. It’s possible to calculate the perfect mixture but it doesn’t burn like you would hope. Why?</a:t>
            </a:r>
          </a:p>
        </p:txBody>
      </p:sp>
    </p:spTree>
    <p:extLst>
      <p:ext uri="{BB962C8B-B14F-4D97-AF65-F5344CB8AC3E}">
        <p14:creationId xmlns:p14="http://schemas.microsoft.com/office/powerpoint/2010/main" val="14004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Surface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</a:t>
            </a:r>
            <a:r>
              <a:rPr lang="en-AU" sz="1600" dirty="0"/>
              <a:t>2</a:t>
            </a:r>
            <a:r>
              <a:rPr lang="en-AU" dirty="0"/>
              <a:t>O (Water) Is made by igniting 2 Hydrogen atoms with 1 Oxygen atom</a:t>
            </a:r>
          </a:p>
          <a:p>
            <a:r>
              <a:rPr lang="en-AU" dirty="0"/>
              <a:t>Lets say I had a container with exactly that mixture but it was arranged like this. Where would it burn? Would it burn fast or slow?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3573016"/>
            <a:ext cx="7416824" cy="259228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887041" y="3569394"/>
            <a:ext cx="4837087" cy="259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737804" y="460755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Hydrogen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460755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Oxygen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4108" y="3569394"/>
            <a:ext cx="360040" cy="2592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Arrow 8"/>
          <p:cNvSpPr/>
          <p:nvPr/>
        </p:nvSpPr>
        <p:spPr>
          <a:xfrm>
            <a:off x="6156176" y="4221088"/>
            <a:ext cx="648072" cy="386462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 rot="10800000">
            <a:off x="4689636" y="4218538"/>
            <a:ext cx="648072" cy="386462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3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3573016"/>
            <a:ext cx="7416824" cy="259228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899592" y="3574504"/>
            <a:ext cx="7416824" cy="259228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ideal explosion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 Hydrogen atoms are close to every Oxygen atom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742" y="4392106"/>
            <a:ext cx="578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Hydrogen and Oxygen Distributed Evenly</a:t>
            </a:r>
          </a:p>
        </p:txBody>
      </p:sp>
    </p:spTree>
    <p:extLst>
      <p:ext uri="{BB962C8B-B14F-4D97-AF65-F5344CB8AC3E}">
        <p14:creationId xmlns:p14="http://schemas.microsoft.com/office/powerpoint/2010/main" val="9282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416</TotalTime>
  <Words>775</Words>
  <Application>Microsoft Office PowerPoint</Application>
  <PresentationFormat>On-screen Show (4:3)</PresentationFormat>
  <Paragraphs>92</Paragraphs>
  <Slides>25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Rates of Reactions</vt:lpstr>
      <vt:lpstr>Rocket science?</vt:lpstr>
      <vt:lpstr>A long time ago</vt:lpstr>
      <vt:lpstr>Amateur Rocketry</vt:lpstr>
      <vt:lpstr>But what was in the rocket fuel?</vt:lpstr>
      <vt:lpstr>The rocket was impressive</vt:lpstr>
      <vt:lpstr>Our first attempt to improve the rocket</vt:lpstr>
      <vt:lpstr>Surface Area</vt:lpstr>
      <vt:lpstr>The ideal explosion</vt:lpstr>
      <vt:lpstr>Back to the rocket</vt:lpstr>
      <vt:lpstr>Cooking our rocket propellant</vt:lpstr>
      <vt:lpstr>SAFETY</vt:lpstr>
      <vt:lpstr>What might be the issue with trying to ‘cook’ our rocket propellant?</vt:lpstr>
      <vt:lpstr>Safety Considerations</vt:lpstr>
      <vt:lpstr>Rocket Testing</vt:lpstr>
      <vt:lpstr>Rocket Testing</vt:lpstr>
      <vt:lpstr>Burn Test Video</vt:lpstr>
      <vt:lpstr>What improvements would you make?</vt:lpstr>
      <vt:lpstr>Draw The Changes</vt:lpstr>
      <vt:lpstr>Surface area</vt:lpstr>
      <vt:lpstr>Pressure/Temperature</vt:lpstr>
      <vt:lpstr>PowerPoint Presentation</vt:lpstr>
      <vt:lpstr>The end result?</vt:lpstr>
      <vt:lpstr>The end result?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 of Reactions</dc:title>
  <dc:creator>Tams Martin</dc:creator>
  <cp:lastModifiedBy>admin</cp:lastModifiedBy>
  <cp:revision>21</cp:revision>
  <dcterms:created xsi:type="dcterms:W3CDTF">2017-06-12T02:04:35Z</dcterms:created>
  <dcterms:modified xsi:type="dcterms:W3CDTF">2017-06-16T03:38:41Z</dcterms:modified>
</cp:coreProperties>
</file>